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7" r:id="rId16"/>
    <p:sldId id="365" r:id="rId17"/>
    <p:sldId id="341" r:id="rId18"/>
    <p:sldId id="351" r:id="rId19"/>
    <p:sldId id="350" r:id="rId20"/>
    <p:sldId id="340" r:id="rId21"/>
    <p:sldId id="355" r:id="rId22"/>
    <p:sldId id="354" r:id="rId23"/>
    <p:sldId id="353" r:id="rId24"/>
    <p:sldId id="352" r:id="rId25"/>
    <p:sldId id="339" r:id="rId26"/>
    <p:sldId id="334" r:id="rId27"/>
    <p:sldId id="335" r:id="rId28"/>
    <p:sldId id="336" r:id="rId29"/>
    <p:sldId id="337" r:id="rId30"/>
    <p:sldId id="366" r:id="rId31"/>
  </p:sldIdLst>
  <p:sldSz cx="12188825" cy="6858000"/>
  <p:notesSz cx="6858000" cy="9144000"/>
  <p:custDataLst>
    <p:tags r:id="rId34"/>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 id="367"/>
          </p14:sldIdLst>
        </p14:section>
        <p14:section name="Settore" id="{0FE97014-DF54-4934-BD39-D1D684BA7DF5}">
          <p14:sldIdLst>
            <p14:sldId id="365"/>
            <p14:sldId id="341"/>
            <p14:sldId id="351"/>
            <p14:sldId id="350"/>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8F0"/>
    <a:srgbClr val="F0932C"/>
    <a:srgbClr val="0066FF"/>
    <a:srgbClr val="3366FF"/>
    <a:srgbClr val="3333FF"/>
    <a:srgbClr val="E6E6E6"/>
    <a:srgbClr val="3333CC"/>
    <a:srgbClr val="8086FC"/>
    <a:srgbClr val="6D6DFB"/>
    <a:srgbClr val="E05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29" autoAdjust="0"/>
  </p:normalViewPr>
  <p:slideViewPr>
    <p:cSldViewPr showGuides="1">
      <p:cViewPr varScale="1">
        <p:scale>
          <a:sx n="81" d="100"/>
          <a:sy n="81" d="100"/>
        </p:scale>
        <p:origin x="72" y="5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19050" cap="rnd">
                <a:solidFill>
                  <a:srgbClr val="F0932C"/>
                </a:solidFill>
                <a:prstDash val="sysDot"/>
              </a:ln>
              <a:effectLst/>
            </c:spPr>
            <c:trendlineType val="linear"/>
            <c:dispRSqr val="0"/>
            <c:dispEq val="0"/>
          </c:trendline>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tempo'!$F$2:$F$8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val>
          <c:smooth val="0"/>
          <c:extLst>
            <c:ext xmlns:c16="http://schemas.microsoft.com/office/drawing/2014/chart" uri="{C3380CC4-5D6E-409C-BE32-E72D297353CC}">
              <c16:uniqueId val="{00000001-F8DA-4B2C-B90E-F6C8787F6D7E}"/>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19050" cap="rnd">
                <a:solidFill>
                  <a:srgbClr val="0070C0"/>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F8DA-4B2C-B90E-F6C8787F6D7E}"/>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24/05/2021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24/05/2021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27</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28</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17</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20</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25</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26</a:t>
            </a:fld>
            <a:endParaRPr lang="it-IT" dirty="0"/>
          </a:p>
        </p:txBody>
      </p:sp>
    </p:spTree>
    <p:extLst>
      <p:ext uri="{BB962C8B-B14F-4D97-AF65-F5344CB8AC3E}">
        <p14:creationId xmlns:p14="http://schemas.microsoft.com/office/powerpoint/2010/main" val="505269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24/05/2021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24/05/2021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24/05/2021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24/05/2021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24/05/2021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24/05/2021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sulla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648506795"/>
              </p:ext>
            </p:extLst>
          </p:nvPr>
        </p:nvGraphicFramePr>
        <p:xfrm>
          <a:off x="6072866" y="1958291"/>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fosse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8" name="Segnaposto contenuto 7">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1847162674"/>
              </p:ext>
            </p:extLst>
          </p:nvPr>
        </p:nvGraphicFramePr>
        <p:xfrm>
          <a:off x="6437312" y="1988840"/>
          <a:ext cx="5591471" cy="41089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E5E15-CEFA-4B56-B7EE-46B38774284F}"/>
              </a:ext>
            </a:extLst>
          </p:cNvPr>
          <p:cNvSpPr>
            <a:spLocks noGrp="1"/>
          </p:cNvSpPr>
          <p:nvPr>
            <p:ph type="title"/>
          </p:nvPr>
        </p:nvSpPr>
        <p:spPr/>
        <p:txBody>
          <a:bodyPr>
            <a:normAutofit/>
          </a:bodyPr>
          <a:lstStyle/>
          <a:p>
            <a:r>
              <a:rPr lang="it-IT" sz="2800" dirty="0"/>
              <a:t>Analisi IoT</a:t>
            </a:r>
          </a:p>
        </p:txBody>
      </p:sp>
      <p:sp>
        <p:nvSpPr>
          <p:cNvPr id="5" name="Segnaposto contenuto 4">
            <a:extLst>
              <a:ext uri="{FF2B5EF4-FFF2-40B4-BE49-F238E27FC236}">
                <a16:creationId xmlns:a16="http://schemas.microsoft.com/office/drawing/2014/main" id="{3E1CCAA6-0D55-4B29-8506-B28A502E9E52}"/>
              </a:ext>
            </a:extLst>
          </p:cNvPr>
          <p:cNvSpPr>
            <a:spLocks noGrp="1"/>
          </p:cNvSpPr>
          <p:nvPr>
            <p:ph idx="1"/>
          </p:nvPr>
        </p:nvSpPr>
        <p:spPr/>
        <p:txBody>
          <a:bodyPr/>
          <a:lstStyle/>
          <a:p>
            <a:pPr marL="0" indent="0">
              <a:buNone/>
            </a:pPr>
            <a:r>
              <a:rPr lang="it-IT" dirty="0"/>
              <a:t>L’analisi sulla restrizione IoT ha mostrato gli stessi risultati qualitativi forniti dallo studio dell’insieme Integrazione orizzontale e verticale, che lo contiene, non aggiungendo di fatto informazioni aggiuntive </a:t>
            </a:r>
          </a:p>
        </p:txBody>
      </p:sp>
    </p:spTree>
    <p:extLst>
      <p:ext uri="{BB962C8B-B14F-4D97-AF65-F5344CB8AC3E}">
        <p14:creationId xmlns:p14="http://schemas.microsoft.com/office/powerpoint/2010/main" val="41054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906713" y="115888"/>
            <a:ext cx="9282112" cy="1016000"/>
          </a:xfrm>
        </p:spPr>
        <p:txBody>
          <a:bodyPr vert="horz" lIns="91440" tIns="45720" rIns="91440" bIns="45720" rtlCol="0" anchor="b">
            <a:normAutofit/>
          </a:bodyPr>
          <a:lstStyle/>
          <a:p>
            <a:r>
              <a:rPr lang="it-IT" b="0" i="0" kern="1200" baseline="0" dirty="0">
                <a:latin typeface="+mj-lt"/>
                <a:ea typeface="+mj-ea"/>
                <a:cs typeface="+mj-cs"/>
              </a:rPr>
              <a:t>Distribuzione dei progetti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622805" y="1484784"/>
            <a:ext cx="2248150" cy="2590800"/>
          </a:xfrm>
          <a:prstGeom prst="rect">
            <a:avLst/>
          </a:prstGeom>
        </p:spPr>
        <p:txBody>
          <a:bodyPr vert="horz" lIns="91440" tIns="45720" rIns="91440" bIns="45720" rtlCol="0">
            <a:normAutofit/>
          </a:bodyPr>
          <a:lstStyle/>
          <a:p>
            <a:pPr algn="just">
              <a:lnSpc>
                <a:spcPct val="90000"/>
              </a:lnSpc>
              <a:spcBef>
                <a:spcPts val="1800"/>
              </a:spcBef>
              <a:buClr>
                <a:schemeClr val="tx1">
                  <a:lumMod val="90000"/>
                  <a:lumOff val="10000"/>
                </a:schemeClr>
              </a:buClr>
              <a:buSzPct val="80000"/>
            </a:pPr>
            <a:r>
              <a:rPr lang="it-IT" sz="2000" kern="1200" dirty="0">
                <a:latin typeface="+mn-lt"/>
                <a:ea typeface="+mn-ea"/>
                <a:cs typeface="+mn-cs"/>
              </a:rPr>
              <a:t>Il settore con più progetti sull'IOT è «</a:t>
            </a:r>
            <a:r>
              <a:rPr lang="it-IT" sz="2000" i="1" kern="1200" dirty="0">
                <a:latin typeface="+mn-lt"/>
                <a:ea typeface="+mn-ea"/>
                <a:cs typeface="+mn-cs"/>
              </a:rPr>
              <a:t>Ri</a:t>
            </a:r>
            <a:r>
              <a:rPr lang="it-IT" sz="2000" i="1" dirty="0"/>
              <a:t>cerca, sviluppo tecnologico ed innovazione»</a:t>
            </a:r>
            <a:r>
              <a:rPr lang="it-IT" sz="2000" i="1" kern="1200" dirty="0">
                <a:latin typeface="+mn-lt"/>
                <a:ea typeface="+mn-ea"/>
                <a:cs typeface="+mn-cs"/>
              </a:rPr>
              <a:t> </a:t>
            </a:r>
            <a:r>
              <a:rPr lang="it-IT" sz="2000" kern="1200" dirty="0">
                <a:latin typeface="+mn-lt"/>
                <a:ea typeface="+mn-ea"/>
                <a:cs typeface="+mn-cs"/>
              </a:rPr>
              <a:t>con un totale di 1540 progetti. </a:t>
            </a:r>
            <a:endParaRPr lang="it-IT" sz="2000" b="0" i="0" kern="1200" dirty="0">
              <a:effectLst/>
              <a:latin typeface="+mn-lt"/>
              <a:ea typeface="+mn-ea"/>
              <a:cs typeface="+mn-cs"/>
            </a:endParaRPr>
          </a:p>
        </p:txBody>
      </p:sp>
      <p:pic>
        <p:nvPicPr>
          <p:cNvPr id="17" name="Immagine 16">
            <a:extLst>
              <a:ext uri="{FF2B5EF4-FFF2-40B4-BE49-F238E27FC236}">
                <a16:creationId xmlns:a16="http://schemas.microsoft.com/office/drawing/2014/main" id="{A26AA316-69CD-6745-ADEF-2ACC16AF2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860" y="1131888"/>
            <a:ext cx="8496945" cy="5119429"/>
          </a:xfrm>
          <a:prstGeom prst="rect">
            <a:avLst/>
          </a:prstGeom>
        </p:spPr>
      </p:pic>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 per settore</a:t>
            </a:r>
          </a:p>
        </p:txBody>
      </p:sp>
      <p:pic>
        <p:nvPicPr>
          <p:cNvPr id="5" name="Immagine 4" descr="Immagine che contiene antenna&#10;&#10;Descrizione generata automaticamente">
            <a:extLst>
              <a:ext uri="{FF2B5EF4-FFF2-40B4-BE49-F238E27FC236}">
                <a16:creationId xmlns:a16="http://schemas.microsoft.com/office/drawing/2014/main" id="{C762C0A2-B52E-1145-B449-CB161AB1D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996" y="1887287"/>
            <a:ext cx="8424936" cy="4970713"/>
          </a:xfrm>
          <a:prstGeom prst="rect">
            <a:avLst/>
          </a:prstGeom>
          <a:noFill/>
        </p:spPr>
      </p:pic>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588418" y="0"/>
            <a:ext cx="7011988" cy="1439862"/>
          </a:xfrm>
        </p:spPr>
        <p:txBody>
          <a:bodyPr vert="horz" lIns="91440" tIns="45720" rIns="91440" bIns="45720" rtlCol="0" anchor="b">
            <a:normAutofit/>
          </a:bodyPr>
          <a:lstStyle/>
          <a:p>
            <a:r>
              <a:rPr lang="it-IT" sz="3700" b="0" i="0" kern="1200" baseline="0" dirty="0">
                <a:latin typeface="+mj-lt"/>
                <a:ea typeface="+mj-ea"/>
                <a:cs typeface="+mj-cs"/>
              </a:rPr>
              <a:t>Somma dei </a:t>
            </a:r>
            <a:r>
              <a:rPr lang="it-IT" sz="3700" b="0" kern="1200" dirty="0">
                <a:latin typeface="+mj-lt"/>
                <a:ea typeface="+mj-ea"/>
                <a:cs typeface="+mj-cs"/>
              </a:rPr>
              <a:t>f</a:t>
            </a:r>
            <a:r>
              <a:rPr lang="it-IT" sz="3700" b="0" i="0" kern="1200" baseline="0" dirty="0">
                <a:latin typeface="+mj-lt"/>
                <a:ea typeface="+mj-ea"/>
                <a:cs typeface="+mj-cs"/>
              </a:rPr>
              <a:t>inanziamenti totali dal 2014 al 2020 per settore</a:t>
            </a:r>
          </a:p>
        </p:txBody>
      </p:sp>
      <p:pic>
        <p:nvPicPr>
          <p:cNvPr id="7" name="Immagine 6">
            <a:extLst>
              <a:ext uri="{FF2B5EF4-FFF2-40B4-BE49-F238E27FC236}">
                <a16:creationId xmlns:a16="http://schemas.microsoft.com/office/drawing/2014/main" id="{5FB5760D-2683-444B-A978-76C2C68D1E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065" y="1340768"/>
            <a:ext cx="8568952" cy="505568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190756" y="1876264"/>
            <a:ext cx="2843807" cy="1552736"/>
          </a:xfrm>
          <a:prstGeom prst="rect">
            <a:avLst/>
          </a:prstGeom>
        </p:spPr>
        <p:txBody>
          <a:bodyPr vert="horz" lIns="91440" tIns="45720" rIns="91440" bIns="45720" rtlCol="0">
            <a:normAutofit fontScale="92500" lnSpcReduction="10000"/>
          </a:bodyPr>
          <a:lstStyle/>
          <a:p>
            <a:pPr algn="just"/>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400" dirty="0"/>
              <a:t>Il lavoro è stato svolto secondo i seguenti passaggi:</a:t>
            </a:r>
          </a:p>
          <a:p>
            <a:pPr marL="342900" indent="-342900" algn="just">
              <a:buFont typeface="+mj-lt"/>
              <a:buAutoNum type="arabicPeriod"/>
            </a:pPr>
            <a:r>
              <a:rPr lang="it-IT" sz="1400" dirty="0"/>
              <a:t>Download dei file Progetti, Soggetti e Localizzazioni dalla banca dati di </a:t>
            </a:r>
            <a:r>
              <a:rPr lang="it-IT" sz="1400" dirty="0" err="1"/>
              <a:t>OpenCoesione</a:t>
            </a:r>
            <a:r>
              <a:rPr lang="it-IT" sz="1400" dirty="0"/>
              <a:t> e successiva decompressione.</a:t>
            </a:r>
          </a:p>
          <a:p>
            <a:pPr marL="342900" indent="-342900" algn="just">
              <a:buFont typeface="+mj-lt"/>
              <a:buAutoNum type="arabicPeriod"/>
            </a:pPr>
            <a:r>
              <a:rPr lang="it-IT" sz="1400" dirty="0"/>
              <a:t>Filtraggio del file Progetti, utilizzando Excel, sul campo OC_COD_CICLO affinché vengano considerate solo le righe dove il valore è uguale a 2 (corrispondente al periodo 2014-2020).</a:t>
            </a:r>
          </a:p>
          <a:p>
            <a:pPr marL="342900" indent="-342900" algn="just">
              <a:buFont typeface="+mj-lt"/>
              <a:buAutoNum type="arabicPeriod"/>
            </a:pPr>
            <a:r>
              <a:rPr lang="it-IT" sz="1400" dirty="0"/>
              <a:t>Filtraggio del file Progetti, utilizzando Excel, sul campo OC_COD_TEMA_SINTETICO affinché vengano considerate solo le righe dove il valore è diverso da 1 (corrispondente al tema sintetico ‘’Ricerca e innovazione’’); i due passaggi precedenti hanno ridotto il numero di righe del file Progetti da circa 1.000.000 a circa 300.000 .</a:t>
            </a:r>
          </a:p>
          <a:p>
            <a:pPr marL="342900" indent="-342900" algn="just">
              <a:buFont typeface="+mj-lt"/>
              <a:buAutoNum type="arabicPeriod"/>
            </a:pPr>
            <a:r>
              <a:rPr lang="it-IT" sz="14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400" i="1" dirty="0"/>
              <a:t>.</a:t>
            </a:r>
            <a:r>
              <a:rPr lang="it-IT" sz="1400" i="1" dirty="0" err="1"/>
              <a:t>csv</a:t>
            </a:r>
            <a:r>
              <a:rPr lang="it-IT" sz="1400" i="1" dirty="0"/>
              <a:t> </a:t>
            </a:r>
            <a:r>
              <a:rPr lang="it-IT" sz="1400" dirty="0"/>
              <a:t>contenenti i soli progetti attinenti alle aree dell’integrazione orizzontale/verticale e dell’Internet of </a:t>
            </a:r>
            <a:r>
              <a:rPr lang="it-IT" sz="1400" dirty="0" err="1"/>
              <a:t>Things</a:t>
            </a:r>
            <a:r>
              <a:rPr lang="it-IT" sz="14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400" dirty="0"/>
              <a:t>Combinazione del file Progetto, utilizzando Excel, rispettivamente ai file Localizzazione e Soggetti al fine di affiancare i dati dei progetti di interesse a quelli delle localizzazioni o dei soggetti corrispondenti in un unico file </a:t>
            </a:r>
            <a:r>
              <a:rPr lang="it-IT" sz="1400" i="1" dirty="0"/>
              <a:t>.</a:t>
            </a:r>
            <a:r>
              <a:rPr lang="it-IT" sz="1400" i="1" dirty="0" err="1"/>
              <a:t>xslx</a:t>
            </a:r>
            <a:r>
              <a:rPr lang="it-IT" sz="1400" i="1" dirty="0"/>
              <a:t> </a:t>
            </a:r>
            <a:r>
              <a:rPr lang="it-IT" sz="14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a:t>Analisi del ruolo assunto dai vari soggetti nei progetti relativi all’integrazione orizzontale/verticale</a:t>
            </a:r>
            <a:endParaRPr lang="it-IT" dirty="0"/>
          </a:p>
        </p:txBody>
      </p:sp>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a:t>Al contrario della forma giuridica che risulta fortemente non omogenea, il ruolo dei vari soggetti nei diversi progetti è maggiormente bilanciato in quanto quello dell’attuatore del progetto è meno consistente.</a:t>
            </a:r>
            <a:endParaRPr lang="it-IT" sz="2000" dirty="0"/>
          </a:p>
        </p:txBody>
      </p:sp>
      <p:pic>
        <p:nvPicPr>
          <p:cNvPr id="7" name="Immagine 6">
            <a:extLst>
              <a:ext uri="{FF2B5EF4-FFF2-40B4-BE49-F238E27FC236}">
                <a16:creationId xmlns:a16="http://schemas.microsoft.com/office/drawing/2014/main" id="{A464B4A2-41F0-4652-9EB4-443052583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420" y="1988840"/>
            <a:ext cx="6330465" cy="3888432"/>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pic>
        <p:nvPicPr>
          <p:cNvPr id="8" name="Segnaposto contenuto 7">
            <a:extLst>
              <a:ext uri="{FF2B5EF4-FFF2-40B4-BE49-F238E27FC236}">
                <a16:creationId xmlns:a16="http://schemas.microsoft.com/office/drawing/2014/main" id="{C2327F20-FA19-4442-B256-3E224D2064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7038" y="3028483"/>
            <a:ext cx="6138763" cy="3861048"/>
          </a:xfr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791329"/>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Analisi dei dati dal file '</a:t>
            </a:r>
            <a:r>
              <a:rPr lang="it-IT" sz="1050" b="1" dirty="0" err="1">
                <a:effectLst/>
                <a:latin typeface="Helvetica" panose="020B0604020202020204" pitchFamily="34" charset="0"/>
                <a:ea typeface="Times New Roman" panose="02020603050405020304" pitchFamily="18" charset="0"/>
                <a:cs typeface="Times New Roman" panose="02020603050405020304" pitchFamily="18" charset="0"/>
              </a:rPr>
              <a:t>progetti_modificato</a:t>
            </a: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a:t>
            </a:r>
          </a:p>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832640"/>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Analisi dati per settore</a:t>
            </a:r>
          </a:p>
          <a:p>
            <a:pPr marL="36195" indent="71755">
              <a:lnSpc>
                <a:spcPts val="1400"/>
              </a:lnSpc>
              <a:spcBef>
                <a:spcPts val="700"/>
              </a:spcBef>
            </a:pPr>
            <a:r>
              <a:rPr lang="it-IT" sz="1050" dirty="0" err="1">
                <a:latin typeface="Consolas" panose="020B0609020204030204" pitchFamily="49" charset="0"/>
                <a:cs typeface="Times New Roman" panose="02020603050405020304" pitchFamily="18" charset="0"/>
              </a:rPr>
              <a:t>tProgetto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readtable</a:t>
            </a:r>
            <a:r>
              <a:rPr lang="it-IT" sz="1050" dirty="0">
                <a:latin typeface="Consolas" panose="020B0609020204030204" pitchFamily="49" charset="0"/>
                <a:cs typeface="Times New Roman" panose="02020603050405020304" pitchFamily="18" charset="0"/>
              </a:rPr>
              <a:t>('progetti_setaccio_IOT.xlsx');</a:t>
            </a:r>
          </a:p>
          <a:p>
            <a:pPr marL="36195" indent="71755">
              <a:lnSpc>
                <a:spcPts val="1400"/>
              </a:lnSpc>
            </a:pPr>
            <a:r>
              <a:rPr lang="it-IT" sz="1050" dirty="0" err="1">
                <a:latin typeface="Consolas" panose="020B0609020204030204" pitchFamily="49" charset="0"/>
                <a:cs typeface="Times New Roman" panose="02020603050405020304" pitchFamily="18" charset="0"/>
              </a:rPr>
              <a:t>tSoggetti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readtable</a:t>
            </a:r>
            <a:r>
              <a:rPr lang="it-IT" sz="1050" dirty="0">
                <a:latin typeface="Consolas" panose="020B0609020204030204" pitchFamily="49" charset="0"/>
                <a:cs typeface="Times New Roman" panose="02020603050405020304" pitchFamily="18" charset="0"/>
              </a:rPr>
              <a:t>('soggetti_setacciato_IOT.xlsx');</a:t>
            </a:r>
          </a:p>
          <a:p>
            <a:endParaRPr lang="it-IT" dirty="0"/>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a:t>
            </a:r>
          </a:p>
          <a:p>
            <a:pPr algn="just"/>
            <a:r>
              <a:rPr lang="it-IT" dirty="0"/>
              <a:t>Quindi abbiamo adottato un approccio che osservasse l’insieme di progetti da un punto di vista macroscopico, in modo da poter ricavare informazioni concernenti i trend temporali e le distribuzioni geografiche e settoriali.</a:t>
            </a:r>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dell’Integrazione orizzontale e verticale</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733</TotalTime>
  <Words>2166</Words>
  <Application>Microsoft Office PowerPoint</Application>
  <PresentationFormat>Personalizzato</PresentationFormat>
  <Paragraphs>195</Paragraphs>
  <Slides>30</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dell’Integrazione orizzontale e verticale</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IoT</vt:lpstr>
      <vt:lpstr>Analisi per settore nei progetti IOT</vt:lpstr>
      <vt:lpstr>Distribuzione dei progetti per settore</vt:lpstr>
      <vt:lpstr>Distribuzione dei finanziamenti per settore</vt:lpstr>
      <vt:lpstr>Somma dei finanziamenti totali dal 2014 al 2020 per settore</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GENOVA OLEG</cp:lastModifiedBy>
  <cp:revision>59</cp:revision>
  <dcterms:created xsi:type="dcterms:W3CDTF">2021-05-13T19:38:01Z</dcterms:created>
  <dcterms:modified xsi:type="dcterms:W3CDTF">2021-05-24T09:53:05Z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